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  <p:sldMasterId id="2147483659" r:id="rId2"/>
    <p:sldMasterId id="2147483664" r:id="rId3"/>
  </p:sldMasterIdLst>
  <p:notesMasterIdLst>
    <p:notesMasterId r:id="rId17"/>
  </p:notesMasterIdLst>
  <p:handoutMasterIdLst>
    <p:handoutMasterId r:id="rId18"/>
  </p:handout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76">
          <p15:clr>
            <a:srgbClr val="A4A3A4"/>
          </p15:clr>
        </p15:guide>
        <p15:guide id="2" pos="566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7" d="100"/>
          <a:sy n="107" d="100"/>
        </p:scale>
        <p:origin x="754" y="77"/>
      </p:cViewPr>
      <p:guideLst>
        <p:guide orient="horz" pos="676"/>
        <p:guide pos="566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350545-E260-4F41-A803-5BF85CFE96EA}" type="datetimeFigureOut">
              <a:rPr lang="en-US" smtClean="0"/>
              <a:t>11/4/2019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BD68D1-0A4A-364F-B3D1-97755523CCB2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04691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FCAFC9-2F5E-7849-9A3C-3E3602566C83}" type="datetimeFigureOut">
              <a:rPr lang="en-US" smtClean="0"/>
              <a:t>11/4/2019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359D8E-2A04-7648-BB99-EC53D2571000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173273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256494" y="2494609"/>
            <a:ext cx="5661618" cy="1234730"/>
          </a:xfrm>
        </p:spPr>
        <p:txBody>
          <a:bodyPr anchor="b">
            <a:normAutofit/>
          </a:bodyPr>
          <a:lstStyle>
            <a:lvl1pPr marL="0" indent="0">
              <a:buNone/>
              <a:defRPr sz="3600" b="1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Add the title of your presentation here</a:t>
            </a:r>
          </a:p>
        </p:txBody>
      </p:sp>
      <p:sp>
        <p:nvSpPr>
          <p:cNvPr id="11" name="Subtitle 1"/>
          <p:cNvSpPr txBox="1">
            <a:spLocks/>
          </p:cNvSpPr>
          <p:nvPr userDrawn="1"/>
        </p:nvSpPr>
        <p:spPr>
          <a:xfrm>
            <a:off x="3389891" y="4862023"/>
            <a:ext cx="1050635" cy="1602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800" dirty="0">
                <a:solidFill>
                  <a:srgbClr val="FFFFFF"/>
                </a:solidFill>
                <a:latin typeface="Helvetica Neue"/>
                <a:cs typeface="Helvetica Neue"/>
              </a:rPr>
              <a:t>Powered by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234247" y="4890626"/>
            <a:ext cx="1238059" cy="156843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258728" y="3729038"/>
            <a:ext cx="2938463" cy="385762"/>
          </a:xfrm>
        </p:spPr>
        <p:txBody>
          <a:bodyPr>
            <a:normAutofit/>
          </a:bodyPr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121127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B48FB-E956-2048-9E74-C69E7CAA26C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443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8B48FB-E956-2048-9E74-C69E7CAA26CC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115888" y="723900"/>
            <a:ext cx="3887787" cy="2619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517428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ty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8B48FB-E956-2048-9E74-C69E7CAA26CC}" type="slidenum">
              <a:rPr lang="en-US" smtClean="0"/>
              <a:pPr/>
              <a:t>‹Nr.›</a:t>
            </a:fld>
            <a:endParaRPr 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731729107"/>
              </p:ext>
            </p:extLst>
          </p:nvPr>
        </p:nvGraphicFramePr>
        <p:xfrm>
          <a:off x="204787" y="1052400"/>
          <a:ext cx="5953649" cy="2184875"/>
        </p:xfrm>
        <a:graphic>
          <a:graphicData uri="http://schemas.openxmlformats.org/drawingml/2006/table">
            <a:tbl>
              <a:tblPr firstRow="1" lastRow="1" bandRow="1">
                <a:tableStyleId>{1FECB4D8-DB02-4DC6-A0A2-4F2EBAE1DC90}</a:tableStyleId>
              </a:tblPr>
              <a:tblGrid>
                <a:gridCol w="48023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64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348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12125"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Answer Choices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Responses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200" dirty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2125">
                <a:tc>
                  <a:txBody>
                    <a:bodyPr/>
                    <a:lstStyle/>
                    <a:p>
                      <a:r>
                        <a:rPr lang="en-US" sz="105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Less than one year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5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10.00%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5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10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2125">
                <a:tc>
                  <a:txBody>
                    <a:bodyPr/>
                    <a:lstStyle/>
                    <a:p>
                      <a:r>
                        <a:rPr lang="en-US" sz="105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 to 3 years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5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10.00%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5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10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2125">
                <a:tc>
                  <a:txBody>
                    <a:bodyPr/>
                    <a:lstStyle/>
                    <a:p>
                      <a:r>
                        <a:rPr lang="en-US" sz="105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3 to 5 years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5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25.00%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5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25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2125">
                <a:tc>
                  <a:txBody>
                    <a:bodyPr/>
                    <a:lstStyle/>
                    <a:p>
                      <a:r>
                        <a:rPr lang="en-US" sz="105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5 to 7 years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5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15.00%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5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15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2125">
                <a:tc>
                  <a:txBody>
                    <a:bodyPr/>
                    <a:lstStyle/>
                    <a:p>
                      <a:r>
                        <a:rPr lang="en-US" sz="105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More than seven</a:t>
                      </a:r>
                      <a:r>
                        <a:rPr lang="en-US" sz="1050" baseline="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 years</a:t>
                      </a:r>
                      <a:endParaRPr lang="en-US" sz="105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5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40.00%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5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40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2125">
                <a:tc>
                  <a:txBody>
                    <a:bodyPr/>
                    <a:lstStyle/>
                    <a:p>
                      <a:r>
                        <a:rPr lang="en-US" sz="10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Total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6666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50" dirty="0">
                        <a:solidFill>
                          <a:srgbClr val="FFFFFF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66666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100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666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115888" y="723900"/>
            <a:ext cx="4478337" cy="2619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464444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sponse Summar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593F9-7B30-274B-BFFF-492683631E49}" type="slidenum">
              <a:rPr lang="en-US" smtClean="0"/>
              <a:t>‹Nr.›</a:t>
            </a:fld>
            <a:endParaRPr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211403" y="3639393"/>
            <a:ext cx="4576388" cy="35083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204788" y="2334751"/>
            <a:ext cx="8229600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6" name="Text Placeholder 5"/>
          <p:cNvSpPr>
            <a:spLocks noGrp="1"/>
          </p:cNvSpPr>
          <p:nvPr>
            <p:ph type="body" sz="quarter" idx="17" hasCustomPrompt="1"/>
          </p:nvPr>
        </p:nvSpPr>
        <p:spPr>
          <a:xfrm>
            <a:off x="204788" y="3032255"/>
            <a:ext cx="3859212" cy="280987"/>
          </a:xfrm>
        </p:spPr>
        <p:txBody>
          <a:bodyPr/>
          <a:lstStyle>
            <a:lvl2pPr marL="4763" indent="0">
              <a:buNone/>
              <a:defRPr sz="160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defRPr>
            </a:lvl2pPr>
          </a:lstStyle>
          <a:p>
            <a:pPr lvl="1"/>
            <a:r>
              <a:rPr lang="en-US" dirty="0"/>
              <a:t>Total Responses</a:t>
            </a:r>
          </a:p>
        </p:txBody>
      </p:sp>
      <p:sp>
        <p:nvSpPr>
          <p:cNvPr id="7" name="Text Placeholder 12"/>
          <p:cNvSpPr>
            <a:spLocks noGrp="1"/>
          </p:cNvSpPr>
          <p:nvPr>
            <p:ph type="body" sz="quarter" idx="18"/>
          </p:nvPr>
        </p:nvSpPr>
        <p:spPr>
          <a:xfrm>
            <a:off x="211403" y="4047840"/>
            <a:ext cx="4576388" cy="35083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en-US" dirty="0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2964830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emf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4788" y="1200151"/>
            <a:ext cx="8482012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4788" y="4691162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fld id="{537D1D7B-70B5-9D4F-A9E5-525C1090DAAC}" type="datetime4">
              <a:rPr lang="en-US" smtClean="0"/>
              <a:t>November 4,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86800" y="4828084"/>
            <a:ext cx="38410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CCCCCC"/>
                </a:solidFill>
                <a:latin typeface="Arial"/>
                <a:cs typeface="Arial"/>
              </a:defRPr>
            </a:lvl1pPr>
          </a:lstStyle>
          <a:p>
            <a:fld id="{7FE0505B-37A8-D24C-BEF3-C2D216B51C70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8116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hf hdr="0" ftr="0"/>
  <p:txStyles>
    <p:titleStyle>
      <a:lvl1pPr algn="l" defTabSz="457200" rtl="0" eaLnBrk="1" latinLnBrk="0" hangingPunct="1">
        <a:spcBef>
          <a:spcPct val="0"/>
        </a:spcBef>
        <a:buNone/>
        <a:defRPr sz="1800" b="1" kern="1200" baseline="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 typeface="Arial"/>
        <a:buNone/>
        <a:defRPr sz="1000" b="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5136" y="333381"/>
            <a:ext cx="8229600" cy="3912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136" y="736649"/>
            <a:ext cx="5332506" cy="2491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67076" y="4815076"/>
            <a:ext cx="626035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2"/>
                </a:solidFill>
                <a:latin typeface="Arial"/>
                <a:cs typeface="Arial"/>
              </a:defRPr>
            </a:lvl1pPr>
          </a:lstStyle>
          <a:p>
            <a:fld id="{A88B48FB-E956-2048-9E74-C69E7CAA26CC}" type="slidenum">
              <a:rPr lang="en-US" smtClean="0"/>
              <a:pPr/>
              <a:t>‹Nr.›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0" y="4815076"/>
            <a:ext cx="9144000" cy="0"/>
          </a:xfrm>
          <a:prstGeom prst="line">
            <a:avLst/>
          </a:prstGeom>
          <a:ln w="12700" cmpd="sng">
            <a:solidFill>
              <a:srgbClr val="CCCCC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Subtitle 1"/>
          <p:cNvSpPr txBox="1">
            <a:spLocks/>
          </p:cNvSpPr>
          <p:nvPr/>
        </p:nvSpPr>
        <p:spPr>
          <a:xfrm>
            <a:off x="-56474" y="4864453"/>
            <a:ext cx="1050635" cy="1602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800" dirty="0">
                <a:latin typeface="Helvetica Neue"/>
                <a:cs typeface="Helvetica Neue"/>
              </a:rPr>
              <a:t>Powered by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204788" y="729178"/>
            <a:ext cx="8780462" cy="0"/>
          </a:xfrm>
          <a:prstGeom prst="line">
            <a:avLst/>
          </a:prstGeom>
          <a:ln w="6350" cmpd="sng">
            <a:solidFill>
              <a:srgbClr val="CCCCC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76477" y="4906329"/>
            <a:ext cx="1060918" cy="134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875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txStyles>
    <p:titleStyle>
      <a:lvl1pPr algn="l" defTabSz="457200" rtl="0" eaLnBrk="1" latinLnBrk="0" hangingPunct="1">
        <a:spcBef>
          <a:spcPct val="0"/>
        </a:spcBef>
        <a:buNone/>
        <a:defRPr sz="20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 typeface="Arial"/>
        <a:buNone/>
        <a:defRPr sz="10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498" y="2009589"/>
            <a:ext cx="8229600" cy="533140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29705" y="4819820"/>
            <a:ext cx="663015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2"/>
                </a:solidFill>
                <a:latin typeface="Arial"/>
                <a:cs typeface="Arial"/>
              </a:defRPr>
            </a:lvl1pPr>
          </a:lstStyle>
          <a:p>
            <a:fld id="{37B593F9-7B30-274B-BFFF-492683631E49}" type="slidenum">
              <a:rPr lang="en-US" smtClean="0"/>
              <a:pPr/>
              <a:t>‹Nr.›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0" y="4815076"/>
            <a:ext cx="9144000" cy="0"/>
          </a:xfrm>
          <a:prstGeom prst="line">
            <a:avLst/>
          </a:prstGeom>
          <a:ln w="12700" cmpd="sng">
            <a:solidFill>
              <a:srgbClr val="CCCCC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Subtitle 1"/>
          <p:cNvSpPr txBox="1">
            <a:spLocks/>
          </p:cNvSpPr>
          <p:nvPr/>
        </p:nvSpPr>
        <p:spPr>
          <a:xfrm>
            <a:off x="-56474" y="4864453"/>
            <a:ext cx="1050635" cy="1602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800" dirty="0">
                <a:latin typeface="Helvetica Neue"/>
                <a:cs typeface="Helvetica Neue"/>
              </a:rPr>
              <a:t>Powered by</a:t>
            </a:r>
          </a:p>
        </p:txBody>
      </p:sp>
      <p:sp>
        <p:nvSpPr>
          <p:cNvPr id="12" name="Title Placeholder 11"/>
          <p:cNvSpPr>
            <a:spLocks noGrp="1"/>
          </p:cNvSpPr>
          <p:nvPr>
            <p:ph type="title"/>
          </p:nvPr>
        </p:nvSpPr>
        <p:spPr>
          <a:xfrm>
            <a:off x="204788" y="807371"/>
            <a:ext cx="8229600" cy="857250"/>
          </a:xfrm>
          <a:prstGeom prst="rect">
            <a:avLst/>
          </a:prstGeom>
        </p:spPr>
        <p:txBody>
          <a:bodyPr vert="horz" lIns="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76477" y="4906329"/>
            <a:ext cx="1060918" cy="134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19608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</p:sldLayoutIdLst>
  <p:txStyles>
    <p:titleStyle>
      <a:lvl1pPr algn="l" defTabSz="4572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 typeface="Arial"/>
        <a:buNone/>
        <a:defRPr sz="1600" b="1" kern="1200">
          <a:solidFill>
            <a:schemeClr val="bg1">
              <a:lumMod val="50000"/>
            </a:schemeClr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/>
          </a:bodyPr>
          <a:lstStyle/>
          <a:p>
            <a:r>
              <a:t>KMU - Personalbarometer - Haas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t>Mittwoch, 31. August 2016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Q8: Wie hoch sehen sie den Stellenwert zum Thema "Gesundheitsförderung" in Ihrem Unternehmen?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Beantwortet: 7    Übersprungen: 0</a:t>
            </a:r>
          </a:p>
        </p:txBody>
      </p:sp>
      <p:pic>
        <p:nvPicPr>
          <p:cNvPr id="4" name="Picture 3" descr="table971983003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9658" y="1498491"/>
            <a:ext cx="5388428" cy="1397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Q9: Wie hoch sehen sie den Stellenwert zum Thema "Personalführung" in Ihrem Unternehmen?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Beantwortet: 7    Übersprungen: 0</a:t>
            </a:r>
          </a:p>
        </p:txBody>
      </p:sp>
      <p:pic>
        <p:nvPicPr>
          <p:cNvPr id="4" name="Picture 3" descr="table971983004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0990" y="861220"/>
            <a:ext cx="5600202" cy="388431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Q10: Wie hoch sehen sie den Stellenwert zum Thema "Personalentwicklung" in Ihrem Unternehmen?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Beantwortet: 7    Übersprungen: 0</a:t>
            </a:r>
          </a:p>
        </p:txBody>
      </p:sp>
      <p:pic>
        <p:nvPicPr>
          <p:cNvPr id="4" name="Picture 3" descr="table971983005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5722" y="1224838"/>
            <a:ext cx="5388428" cy="3347357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Q11: Wie hoch sehen sie den Stellenwert zum Thema "Personalaustritt" in Ihrem Unternehmen?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Beantwortet: 7    Übersprungen: 0</a:t>
            </a:r>
          </a:p>
        </p:txBody>
      </p:sp>
      <p:pic>
        <p:nvPicPr>
          <p:cNvPr id="4" name="Picture 3" descr="table971983006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9658" y="1498491"/>
            <a:ext cx="5388428" cy="178707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t>Erstellt am: Mittwoch, 8. Juni 2016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7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t>Beantwortungen insgesamt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t>Vollständig beantwortet: 7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Q1: Bitte geben Sie Ihren Branchenschwerpunkt an!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Beantwortet: 7    Übersprungen: 0</a:t>
            </a:r>
          </a:p>
        </p:txBody>
      </p:sp>
      <p:pic>
        <p:nvPicPr>
          <p:cNvPr id="4" name="Picture 3" descr="table971982997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9658" y="1498491"/>
            <a:ext cx="5388428" cy="1905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Q2: Bitte geben Sie Ihre Betriebsgröße an!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Beantwortet: 7    Übersprungen: 0</a:t>
            </a:r>
          </a:p>
        </p:txBody>
      </p:sp>
      <p:pic>
        <p:nvPicPr>
          <p:cNvPr id="4" name="Picture 3" descr="table971982998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9658" y="1498491"/>
            <a:ext cx="5388428" cy="219528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Q3: Wie hoch sehen sie den Stellenwert zum Thema "Kultur der Personalarbeit" in Ihrem Unternehmen?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Beantwortet: 7    Übersprungen: 0</a:t>
            </a:r>
          </a:p>
        </p:txBody>
      </p:sp>
      <p:pic>
        <p:nvPicPr>
          <p:cNvPr id="4" name="Picture 3" descr="table971982996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1013" y="817696"/>
            <a:ext cx="4700936" cy="3941189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Q4: Wie hoch sehen sie den Stellenwert zum Thema "Personalrekrutierung" in Ihrem Unternehmen?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Beantwortet: 7    Übersprungen: 0</a:t>
            </a:r>
          </a:p>
        </p:txBody>
      </p:sp>
      <p:pic>
        <p:nvPicPr>
          <p:cNvPr id="4" name="Picture 3" descr="table971982999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9658" y="1498491"/>
            <a:ext cx="5388428" cy="256721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Q5: Wie hoch sehen sie den Stellenwert zum Thema "Personalimplementierung" in Ihrem Unternehmen?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Beantwortet: 7    Übersprungen: 0</a:t>
            </a:r>
          </a:p>
        </p:txBody>
      </p:sp>
      <p:pic>
        <p:nvPicPr>
          <p:cNvPr id="4" name="Picture 3" descr="table971983000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9658" y="1498491"/>
            <a:ext cx="5388428" cy="100692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Q6: Wie hoch sehen sie den Stellenwert zum Thema "Personalbetreuung" in Ihrem Unternehmen?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Beantwortet: 7    Übersprungen: 0</a:t>
            </a:r>
          </a:p>
        </p:txBody>
      </p:sp>
      <p:pic>
        <p:nvPicPr>
          <p:cNvPr id="4" name="Picture 3" descr="table971983001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9658" y="1498491"/>
            <a:ext cx="5388428" cy="295728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Q7: Wie hoch sehen sie den Stellenwert zum Thema "Arbeitssicherheit und Gesundheitsschutz" in Ihrem Unternehmen?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Beantwortet: 7    Übersprungen: 0</a:t>
            </a:r>
          </a:p>
        </p:txBody>
      </p:sp>
      <p:pic>
        <p:nvPicPr>
          <p:cNvPr id="4" name="Picture 3" descr="table971983002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9658" y="1498491"/>
            <a:ext cx="5388428" cy="100692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M-template-20140529">
  <a:themeElements>
    <a:clrScheme name="Custom 1">
      <a:dk1>
        <a:srgbClr val="333333"/>
      </a:dk1>
      <a:lt1>
        <a:sysClr val="window" lastClr="FFFFFF"/>
      </a:lt1>
      <a:dk2>
        <a:srgbClr val="666666"/>
      </a:dk2>
      <a:lt2>
        <a:srgbClr val="EEECE1"/>
      </a:lt2>
      <a:accent1>
        <a:srgbClr val="8BAB42"/>
      </a:accent1>
      <a:accent2>
        <a:srgbClr val="CCCCCC"/>
      </a:accent2>
      <a:accent3>
        <a:srgbClr val="60574C"/>
      </a:accent3>
      <a:accent4>
        <a:srgbClr val="31859C"/>
      </a:accent4>
      <a:accent5>
        <a:srgbClr val="A8BC33"/>
      </a:accent5>
      <a:accent6>
        <a:srgbClr val="FFFFFF"/>
      </a:accent6>
      <a:hlink>
        <a:srgbClr val="31859C"/>
      </a:hlink>
      <a:folHlink>
        <a:srgbClr val="31859C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Data slides">
  <a:themeElements>
    <a:clrScheme name="Custom 1">
      <a:dk1>
        <a:srgbClr val="333333"/>
      </a:dk1>
      <a:lt1>
        <a:sysClr val="window" lastClr="FFFFFF"/>
      </a:lt1>
      <a:dk2>
        <a:srgbClr val="666666"/>
      </a:dk2>
      <a:lt2>
        <a:srgbClr val="EEECE1"/>
      </a:lt2>
      <a:accent1>
        <a:srgbClr val="8BAB42"/>
      </a:accent1>
      <a:accent2>
        <a:srgbClr val="CCCCCC"/>
      </a:accent2>
      <a:accent3>
        <a:srgbClr val="60574C"/>
      </a:accent3>
      <a:accent4>
        <a:srgbClr val="31859C"/>
      </a:accent4>
      <a:accent5>
        <a:srgbClr val="A8BC33"/>
      </a:accent5>
      <a:accent6>
        <a:srgbClr val="FFFFFF"/>
      </a:accent6>
      <a:hlink>
        <a:srgbClr val="31859C"/>
      </a:hlink>
      <a:folHlink>
        <a:srgbClr val="31859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Response Summary">
  <a:themeElements>
    <a:clrScheme name="Custom 1">
      <a:dk1>
        <a:srgbClr val="333333"/>
      </a:dk1>
      <a:lt1>
        <a:sysClr val="window" lastClr="FFFFFF"/>
      </a:lt1>
      <a:dk2>
        <a:srgbClr val="666666"/>
      </a:dk2>
      <a:lt2>
        <a:srgbClr val="EEECE1"/>
      </a:lt2>
      <a:accent1>
        <a:srgbClr val="8BAB42"/>
      </a:accent1>
      <a:accent2>
        <a:srgbClr val="CCCCCC"/>
      </a:accent2>
      <a:accent3>
        <a:srgbClr val="60574C"/>
      </a:accent3>
      <a:accent4>
        <a:srgbClr val="31859C"/>
      </a:accent4>
      <a:accent5>
        <a:srgbClr val="A8BC33"/>
      </a:accent5>
      <a:accent6>
        <a:srgbClr val="FFFFFF"/>
      </a:accent6>
      <a:hlink>
        <a:srgbClr val="31859C"/>
      </a:hlink>
      <a:folHlink>
        <a:srgbClr val="31859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SM-template-20140529.potx</Template>
  <TotalTime>0</TotalTime>
  <Words>268</Words>
  <Application>Microsoft Office PowerPoint</Application>
  <PresentationFormat>Bildschirmpräsentation (16:9)</PresentationFormat>
  <Paragraphs>28</Paragraphs>
  <Slides>13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3</vt:i4>
      </vt:variant>
      <vt:variant>
        <vt:lpstr>Folientitel</vt:lpstr>
      </vt:variant>
      <vt:variant>
        <vt:i4>13</vt:i4>
      </vt:variant>
    </vt:vector>
  </HeadingPairs>
  <TitlesOfParts>
    <vt:vector size="19" baseType="lpstr">
      <vt:lpstr>Arial</vt:lpstr>
      <vt:lpstr>Calibri</vt:lpstr>
      <vt:lpstr>Helvetica Neue</vt:lpstr>
      <vt:lpstr>SM-template-20140529</vt:lpstr>
      <vt:lpstr>Data slides</vt:lpstr>
      <vt:lpstr>Response Summary</vt:lpstr>
      <vt:lpstr>PowerPoint-Präsentation</vt:lpstr>
      <vt:lpstr>7</vt:lpstr>
      <vt:lpstr>Q1: Bitte geben Sie Ihren Branchenschwerpunkt an!</vt:lpstr>
      <vt:lpstr>Q2: Bitte geben Sie Ihre Betriebsgröße an!</vt:lpstr>
      <vt:lpstr>Q3: Wie hoch sehen sie den Stellenwert zum Thema "Kultur der Personalarbeit" in Ihrem Unternehmen?</vt:lpstr>
      <vt:lpstr>Q4: Wie hoch sehen sie den Stellenwert zum Thema "Personalrekrutierung" in Ihrem Unternehmen?</vt:lpstr>
      <vt:lpstr>Q5: Wie hoch sehen sie den Stellenwert zum Thema "Personalimplementierung" in Ihrem Unternehmen?</vt:lpstr>
      <vt:lpstr>Q6: Wie hoch sehen sie den Stellenwert zum Thema "Personalbetreuung" in Ihrem Unternehmen?</vt:lpstr>
      <vt:lpstr>Q7: Wie hoch sehen sie den Stellenwert zum Thema "Arbeitssicherheit und Gesundheitsschutz" in Ihrem Unternehmen?</vt:lpstr>
      <vt:lpstr>Q8: Wie hoch sehen sie den Stellenwert zum Thema "Gesundheitsförderung" in Ihrem Unternehmen?</vt:lpstr>
      <vt:lpstr>Q9: Wie hoch sehen sie den Stellenwert zum Thema "Personalführung" in Ihrem Unternehmen?</vt:lpstr>
      <vt:lpstr>Q10: Wie hoch sehen sie den Stellenwert zum Thema "Personalentwicklung" in Ihrem Unternehmen?</vt:lpstr>
      <vt:lpstr>Q11: Wie hoch sehen sie den Stellenwert zum Thema "Personalaustritt" in Ihrem Unternehmen?</vt:lpstr>
    </vt:vector>
  </TitlesOfParts>
  <Company>SurveyMonkey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Melissa Clarke</dc:creator>
  <cp:lastModifiedBy>Maria Squarra</cp:lastModifiedBy>
  <cp:revision>42</cp:revision>
  <dcterms:created xsi:type="dcterms:W3CDTF">2014-01-30T23:18:11Z</dcterms:created>
  <dcterms:modified xsi:type="dcterms:W3CDTF">2019-11-04T11:33:44Z</dcterms:modified>
</cp:coreProperties>
</file>